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4"/>
  </p:sldMasterIdLst>
  <p:notesMasterIdLst>
    <p:notesMasterId r:id="rId10"/>
  </p:notesMasterIdLst>
  <p:handoutMasterIdLst>
    <p:handoutMasterId r:id="rId11"/>
  </p:handoutMasterIdLst>
  <p:sldIdLst>
    <p:sldId id="263" r:id="rId5"/>
    <p:sldId id="264" r:id="rId6"/>
    <p:sldId id="265" r:id="rId7"/>
    <p:sldId id="271" r:id="rId8"/>
    <p:sldId id="273" r:id="rId9"/>
  </p:sldIdLst>
  <p:sldSz cx="9144000" cy="6858000" type="screen4x3"/>
  <p:notesSz cx="7010400" cy="9296400"/>
  <p:defaultTextStyle>
    <a:defPPr rtl="0">
      <a:defRPr lang="tr-TR"/>
    </a:defPPr>
    <a:lvl1pPr algn="l" rtl="0" fontAlgn="base">
      <a:spcBef>
        <a:spcPct val="20000"/>
      </a:spcBef>
      <a:spcAft>
        <a:spcPct val="0"/>
      </a:spcAft>
      <a:buClr>
        <a:schemeClr val="accent2"/>
      </a:buClr>
      <a:buSzPct val="70000"/>
      <a:buFont typeface="Wingdings" pitchFamily="2" charset="2"/>
      <a:buChar char="l"/>
      <a:defRPr sz="26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20000"/>
      </a:spcBef>
      <a:spcAft>
        <a:spcPct val="0"/>
      </a:spcAft>
      <a:buClr>
        <a:schemeClr val="accent2"/>
      </a:buClr>
      <a:buSzPct val="70000"/>
      <a:buFont typeface="Wingdings" pitchFamily="2" charset="2"/>
      <a:buChar char="l"/>
      <a:defRPr sz="2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20000"/>
      </a:spcBef>
      <a:spcAft>
        <a:spcPct val="0"/>
      </a:spcAft>
      <a:buClr>
        <a:schemeClr val="accent2"/>
      </a:buClr>
      <a:buSzPct val="70000"/>
      <a:buFont typeface="Wingdings" pitchFamily="2" charset="2"/>
      <a:buChar char="l"/>
      <a:defRPr sz="26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20000"/>
      </a:spcBef>
      <a:spcAft>
        <a:spcPct val="0"/>
      </a:spcAft>
      <a:buClr>
        <a:schemeClr val="accent2"/>
      </a:buClr>
      <a:buSzPct val="70000"/>
      <a:buFont typeface="Wingdings" pitchFamily="2" charset="2"/>
      <a:buChar char="l"/>
      <a:defRPr sz="26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20000"/>
      </a:spcBef>
      <a:spcAft>
        <a:spcPct val="0"/>
      </a:spcAft>
      <a:buClr>
        <a:schemeClr val="accent2"/>
      </a:buClr>
      <a:buSzPct val="70000"/>
      <a:buFont typeface="Wingdings" pitchFamily="2" charset="2"/>
      <a:buChar char="l"/>
      <a:defRPr sz="2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6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1" userDrawn="1">
          <p15:clr>
            <a:srgbClr val="A4A3A4"/>
          </p15:clr>
        </p15:guide>
        <p15:guide id="2" pos="295" userDrawn="1">
          <p15:clr>
            <a:srgbClr val="A4A3A4"/>
          </p15:clr>
        </p15:guide>
        <p15:guide id="4" orient="horz" pos="3158" userDrawn="1">
          <p15:clr>
            <a:srgbClr val="A4A3A4"/>
          </p15:clr>
        </p15:guide>
        <p15:guide id="5" pos="5375" userDrawn="1">
          <p15:clr>
            <a:srgbClr val="A4A3A4"/>
          </p15:clr>
        </p15:guide>
        <p15:guide id="6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93611"/>
    <a:srgbClr val="A44114"/>
    <a:srgbClr val="F3B99F"/>
    <a:srgbClr val="B94917"/>
    <a:srgbClr val="FF6600"/>
    <a:srgbClr val="000066"/>
    <a:srgbClr val="00002C"/>
    <a:srgbClr val="C4E7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2030E3-72F8-DA94-06CF-6BDBDE38410E}" v="407" dt="2026-09-11T12:43:15.200"/>
    <p1510:client id="{C6FB099D-FEA1-47A8-8D1A-68BC6BDFD7DE}" v="134" dt="2026-09-11T12:50:52.634"/>
  </p1510:revLst>
</p1510:revInfo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594" y="62"/>
      </p:cViewPr>
      <p:guideLst>
        <p:guide orient="horz" pos="391"/>
        <p:guide pos="295"/>
        <p:guide orient="horz" pos="3158"/>
        <p:guide pos="5375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Dikdörtgen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rtlCol="0" anchor="t" anchorCtr="0" compatLnSpc="1">
            <a:prstTxWarp prst="textNoShape">
              <a:avLst/>
            </a:prstTxWarp>
          </a:bodyPr>
          <a:lstStyle>
            <a:lvl1pPr defTabSz="931863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 rtl="0"/>
            <a:endParaRPr lang="tr-TR">
              <a:latin typeface="Arial" panose="020B0604020202020204" pitchFamily="34" charset="0"/>
            </a:endParaRPr>
          </a:p>
        </p:txBody>
      </p:sp>
      <p:sp>
        <p:nvSpPr>
          <p:cNvPr id="34819" name="Dikdörtgen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rtlCol="0" anchor="t" anchorCtr="0" compatLnSpc="1">
            <a:prstTxWarp prst="textNoShape">
              <a:avLst/>
            </a:prstTxWarp>
          </a:bodyPr>
          <a:lstStyle>
            <a:lvl1pPr algn="r" defTabSz="931863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 rtl="0"/>
            <a:fld id="{8EB1AC0F-E286-44A1-8E5A-20BC1E627360}" type="datetime1">
              <a:rPr lang="tr-TR" smtClean="0">
                <a:latin typeface="Arial" panose="020B0604020202020204" pitchFamily="34" charset="0"/>
              </a:rPr>
              <a:t>2.10.2026</a:t>
            </a:fld>
            <a:endParaRPr lang="tr-TR">
              <a:latin typeface="Arial" panose="020B0604020202020204" pitchFamily="34" charset="0"/>
            </a:endParaRPr>
          </a:p>
        </p:txBody>
      </p:sp>
      <p:sp>
        <p:nvSpPr>
          <p:cNvPr id="34820" name="Dikdörtgen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rtlCol="0" anchor="b" anchorCtr="0" compatLnSpc="1">
            <a:prstTxWarp prst="textNoShape">
              <a:avLst/>
            </a:prstTxWarp>
          </a:bodyPr>
          <a:lstStyle>
            <a:lvl1pPr defTabSz="931863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 rtl="0"/>
            <a:endParaRPr lang="tr-TR">
              <a:latin typeface="Arial" panose="020B0604020202020204" pitchFamily="34" charset="0"/>
            </a:endParaRPr>
          </a:p>
        </p:txBody>
      </p:sp>
      <p:sp>
        <p:nvSpPr>
          <p:cNvPr id="34821" name="Dikdörtgen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rtlCol="0" anchor="b" anchorCtr="0" compatLnSpc="1">
            <a:prstTxWarp prst="textNoShape">
              <a:avLst/>
            </a:prstTxWarp>
          </a:bodyPr>
          <a:lstStyle>
            <a:lvl1pPr algn="r" defTabSz="931863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 rtl="0"/>
            <a:fld id="{F0B6EC5B-DE15-4B62-9DC0-DE1BD893DD16}" type="slidenum">
              <a:rPr lang="tr-TR" smtClean="0">
                <a:latin typeface="Arial" panose="020B0604020202020204" pitchFamily="34" charset="0"/>
              </a:rPr>
              <a:pPr rtl="0"/>
              <a:t>‹#›</a:t>
            </a:fld>
            <a:endParaRPr lang="tr-T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486820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Dikdörtgen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rtlCol="0" anchor="t" anchorCtr="0" compatLnSpc="1">
            <a:prstTxWarp prst="textNoShape">
              <a:avLst/>
            </a:prstTxWarp>
          </a:bodyPr>
          <a:lstStyle>
            <a:lvl1pPr defTabSz="931863">
              <a:spcBef>
                <a:spcPct val="0"/>
              </a:spcBef>
              <a:buClrTx/>
              <a:buSzTx/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endParaRPr lang="tr-TR" noProof="0"/>
          </a:p>
        </p:txBody>
      </p:sp>
      <p:sp>
        <p:nvSpPr>
          <p:cNvPr id="26627" name="Dikdörtgen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rtlCol="0" anchor="t" anchorCtr="0" compatLnSpc="1">
            <a:prstTxWarp prst="textNoShape">
              <a:avLst/>
            </a:prstTxWarp>
          </a:bodyPr>
          <a:lstStyle>
            <a:lvl1pPr algn="r" defTabSz="931863">
              <a:spcBef>
                <a:spcPct val="0"/>
              </a:spcBef>
              <a:buClrTx/>
              <a:buSzTx/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fld id="{8B2142ED-62CF-4BE7-A720-C948E8939493}" type="datetime1">
              <a:rPr lang="tr-TR" noProof="0" smtClean="0"/>
              <a:t>2.10.2026</a:t>
            </a:fld>
            <a:endParaRPr lang="tr-TR" noProof="0"/>
          </a:p>
        </p:txBody>
      </p:sp>
      <p:sp>
        <p:nvSpPr>
          <p:cNvPr id="26628" name="Dikdörtgen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6629" name="Dikdörtgen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6425"/>
            <a:ext cx="5607050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rtlCol="0" anchor="t" anchorCtr="0" compatLnSpc="1">
            <a:prstTxWarp prst="textNoShape">
              <a:avLst/>
            </a:prstTxWarp>
          </a:bodyPr>
          <a:lstStyle/>
          <a:p>
            <a:pPr lvl="0" rtl="0"/>
            <a:r>
              <a:rPr lang="tr-TR" noProof="0"/>
              <a:t>Asıl metin stillerini düzenlemek için tıklayın</a:t>
            </a:r>
          </a:p>
          <a:p>
            <a:pPr lvl="1" rtl="0"/>
            <a:r>
              <a:rPr lang="tr-TR" noProof="0"/>
              <a:t>İkinci düzey</a:t>
            </a:r>
          </a:p>
          <a:p>
            <a:pPr lvl="2" rtl="0"/>
            <a:r>
              <a:rPr lang="tr-TR" noProof="0"/>
              <a:t>Üçüncü düzey</a:t>
            </a:r>
          </a:p>
          <a:p>
            <a:pPr lvl="3" rtl="0"/>
            <a:r>
              <a:rPr lang="tr-TR" noProof="0"/>
              <a:t>Dördüncü düzey</a:t>
            </a:r>
          </a:p>
          <a:p>
            <a:pPr lvl="4" rtl="0"/>
            <a:r>
              <a:rPr lang="tr-TR" noProof="0"/>
              <a:t>Beşinci düzey</a:t>
            </a:r>
          </a:p>
        </p:txBody>
      </p:sp>
      <p:sp>
        <p:nvSpPr>
          <p:cNvPr id="26630" name="Dikdörtgen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rtlCol="0" anchor="b" anchorCtr="0" compatLnSpc="1">
            <a:prstTxWarp prst="textNoShape">
              <a:avLst/>
            </a:prstTxWarp>
          </a:bodyPr>
          <a:lstStyle>
            <a:lvl1pPr defTabSz="931863">
              <a:spcBef>
                <a:spcPct val="0"/>
              </a:spcBef>
              <a:buClrTx/>
              <a:buSzTx/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endParaRPr lang="tr-TR" noProof="0"/>
          </a:p>
        </p:txBody>
      </p:sp>
      <p:sp>
        <p:nvSpPr>
          <p:cNvPr id="26631" name="Dikdörtgen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rtlCol="0" anchor="b" anchorCtr="0" compatLnSpc="1">
            <a:prstTxWarp prst="textNoShape">
              <a:avLst/>
            </a:prstTxWarp>
          </a:bodyPr>
          <a:lstStyle>
            <a:lvl1pPr algn="r" defTabSz="931863">
              <a:spcBef>
                <a:spcPct val="0"/>
              </a:spcBef>
              <a:buClrTx/>
              <a:buSzTx/>
              <a:buFontTx/>
              <a:buNone/>
              <a:defRPr sz="1200">
                <a:latin typeface="Arial" panose="020B0604020202020204" pitchFamily="34" charset="0"/>
              </a:defRPr>
            </a:lvl1pPr>
          </a:lstStyle>
          <a:p>
            <a:fld id="{823FACB9-4E35-4CB3-835A-2EBF55FAEDE3}" type="slidenum">
              <a:rPr lang="tr-TR" noProof="0" smtClean="0"/>
              <a:pPr/>
              <a:t>‹#›</a:t>
            </a:fld>
            <a:endParaRPr lang="tr-TR" noProof="0"/>
          </a:p>
        </p:txBody>
      </p:sp>
    </p:spTree>
    <p:extLst>
      <p:ext uri="{BB962C8B-B14F-4D97-AF65-F5344CB8AC3E}">
        <p14:creationId xmlns:p14="http://schemas.microsoft.com/office/powerpoint/2010/main" val="97186942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B36F6-45CF-44EC-92EC-747323348449}" type="datetime1">
              <a:rPr lang="tr-TR" altLang="en-US" smtClean="0"/>
              <a:t>2.10.2026</a:t>
            </a:fld>
            <a:endParaRPr lang="tr-TR" alt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Alt bilgi ekleme</a:t>
            </a: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45280F-DE53-48B1-9FB9-96A39916642A}" type="slidenum">
              <a:rPr lang="tr-TR" altLang="en-US" smtClean="0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9933167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21EA4-7451-46EF-AC9C-BE38A0CA0DC9}" type="datetime1">
              <a:rPr lang="tr-TR" altLang="en-US" smtClean="0"/>
              <a:t>2.10.2026</a:t>
            </a:fld>
            <a:endParaRPr lang="tr-TR" alt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Alt bilgi ekleme</a:t>
            </a: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6F290-D301-4864-9490-340EF11588D9}" type="slidenum">
              <a:rPr lang="tr-TR" altLang="en-US" smtClean="0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2004947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77DF7E-E0B3-4182-8D13-C2DDF93AB6B5}" type="datetime1">
              <a:rPr lang="tr-TR" altLang="en-US" smtClean="0"/>
              <a:t>2.10.2026</a:t>
            </a:fld>
            <a:endParaRPr lang="tr-TR" alt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Alt bilgi ekleme</a:t>
            </a: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208CE1-DD55-4A43-A479-EF83A2DC3985}" type="slidenum">
              <a:rPr lang="tr-TR" altLang="en-US" smtClean="0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3922947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3E61A1-2D1E-4E9B-9B82-8D3E08C5898F}" type="datetime1">
              <a:rPr lang="tr-TR" altLang="en-US" smtClean="0"/>
              <a:t>2.10.2026</a:t>
            </a:fld>
            <a:endParaRPr lang="tr-TR" altLang="en-US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Alt bilgi ekleme</a:t>
            </a: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27AF89-6755-46F5-BBCF-E571D7F311A5}" type="slidenum">
              <a:rPr lang="tr-TR" altLang="en-US" smtClean="0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37765201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FB15FF-4579-4682-8FD7-06AFF4EE0B6F}" type="datetime1">
              <a:rPr lang="tr-TR" altLang="en-US" smtClean="0"/>
              <a:t>2.10.2026</a:t>
            </a:fld>
            <a:endParaRPr lang="tr-TR" altLang="en-US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Alt bilgi ekleme</a:t>
            </a:r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6BE3C0-1208-4260-82C3-0EB040027195}" type="slidenum">
              <a:rPr lang="tr-TR" altLang="en-US" smtClean="0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307366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031B7-64B7-4EF9-8B21-78A5D432910C}" type="datetime1">
              <a:rPr lang="tr-TR" altLang="en-US" smtClean="0"/>
              <a:t>2.10.2026</a:t>
            </a:fld>
            <a:endParaRPr lang="tr-TR" altLang="en-US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Alt bilgi ekleme</a:t>
            </a: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02DF6-5EF1-449D-8E8F-F40E7D2FCBCB}" type="slidenum">
              <a:rPr lang="tr-TR" altLang="en-US" smtClean="0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2210734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EDB3C-10B7-4BB8-B7E6-EC2F3E485486}" type="datetime1">
              <a:rPr lang="tr-TR" altLang="en-US" smtClean="0"/>
              <a:t>2.10.2026</a:t>
            </a:fld>
            <a:endParaRPr lang="tr-TR" altLang="en-US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Alt bilgi ekleme</a:t>
            </a:r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460AA-1533-4548-8781-A6D0EAE276D6}" type="slidenum">
              <a:rPr lang="tr-TR" altLang="en-US" smtClean="0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73159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B1398-D18F-4241-92D7-094D1F5D15C5}" type="datetime1">
              <a:rPr lang="tr-TR" altLang="en-US" smtClean="0"/>
              <a:t>2.10.2026</a:t>
            </a:fld>
            <a:endParaRPr lang="tr-TR" altLang="en-US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Alt bilgi ekleme</a:t>
            </a: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5119E-5338-4B55-81DC-57EAC9440FD0}" type="slidenum">
              <a:rPr lang="tr-TR" altLang="en-US" smtClean="0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216947016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B1398-D18F-4241-92D7-094D1F5D15C5}" type="datetime1">
              <a:rPr lang="tr-TR" altLang="en-US" smtClean="0"/>
              <a:t>2.10.2026</a:t>
            </a:fld>
            <a:endParaRPr lang="tr-TR" altLang="en-US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Alt bilgi ekleme</a:t>
            </a:r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5119E-5338-4B55-81DC-57EAC9440FD0}" type="slidenum">
              <a:rPr lang="tr-TR" altLang="en-US" smtClean="0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1937020239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EB1398-D18F-4241-92D7-094D1F5D15C5}" type="datetime1">
              <a:rPr lang="tr-TR" altLang="en-US" smtClean="0"/>
              <a:t>2.10.2026</a:t>
            </a:fld>
            <a:endParaRPr lang="tr-TR" alt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Alt bilgi ekleme</a:t>
            </a: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5119E-5338-4B55-81DC-57EAC9440FD0}" type="slidenum">
              <a:rPr lang="tr-TR" altLang="en-US" smtClean="0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363383244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A5FAC-E593-49AE-AED3-51E74CBDF44F}" type="datetime1">
              <a:rPr lang="tr-TR" altLang="en-US" smtClean="0"/>
              <a:t>2.10.2026</a:t>
            </a:fld>
            <a:endParaRPr lang="tr-TR" alt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tr-TR"/>
              <a:t>Alt bilgi ekleme</a:t>
            </a: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51BA-4196-46F7-BF5E-DE37F6712AD1}" type="slidenum">
              <a:rPr lang="tr-TR" altLang="en-US" smtClean="0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2713300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EB1398-D18F-4241-92D7-094D1F5D15C5}" type="datetime1">
              <a:rPr lang="tr-TR" altLang="en-US" smtClean="0"/>
              <a:t>2.10.2026</a:t>
            </a:fld>
            <a:endParaRPr lang="tr-TR" altLang="en-US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tr-TR"/>
              <a:t>Alt bilgi ekleme</a:t>
            </a:r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5119E-5338-4B55-81DC-57EAC9440FD0}" type="slidenum">
              <a:rPr lang="tr-TR" altLang="en-US" smtClean="0"/>
              <a:pPr/>
              <a:t>‹#›</a:t>
            </a:fld>
            <a:endParaRPr lang="tr-TR" altLang="en-US"/>
          </a:p>
        </p:txBody>
      </p:sp>
    </p:spTree>
    <p:extLst>
      <p:ext uri="{BB962C8B-B14F-4D97-AF65-F5344CB8AC3E}">
        <p14:creationId xmlns:p14="http://schemas.microsoft.com/office/powerpoint/2010/main" val="2856845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3D7F7E-21E2-145F-117C-0C14ED486C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>
            <a:extLst>
              <a:ext uri="{FF2B5EF4-FFF2-40B4-BE49-F238E27FC236}">
                <a16:creationId xmlns:a16="http://schemas.microsoft.com/office/drawing/2014/main" id="{F1BBD8EC-9437-C87D-CAFF-1AD7713F595C}"/>
              </a:ext>
            </a:extLst>
          </p:cNvPr>
          <p:cNvSpPr txBox="1"/>
          <p:nvPr/>
        </p:nvSpPr>
        <p:spPr>
          <a:xfrm>
            <a:off x="611933" y="116632"/>
            <a:ext cx="7920880" cy="2308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buClr>
                <a:srgbClr val="ED7D31"/>
              </a:buClr>
              <a:buNone/>
              <a:defRPr/>
            </a:pPr>
            <a:r>
              <a:rPr lang="tr-TR" sz="1500" b="1">
                <a:solidFill>
                  <a:prstClr val="black"/>
                </a:solidFill>
                <a:latin typeface="Arial"/>
                <a:cs typeface="Arial"/>
              </a:rPr>
              <a:t>2026-2027 Güz Dönemi – İç Mimarlık ve Çevre Tasarımı - 1. Sınıf Haftalık</a:t>
            </a:r>
            <a:r>
              <a:rPr kumimoji="0" lang="tr-TR" sz="15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Arial"/>
              </a:rPr>
              <a:t> Ders Programı </a:t>
            </a:r>
            <a:endParaRPr lang="tr-TR" sz="15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graphicFrame>
        <p:nvGraphicFramePr>
          <p:cNvPr id="4" name="Tablo 3">
            <a:extLst>
              <a:ext uri="{FF2B5EF4-FFF2-40B4-BE49-F238E27FC236}">
                <a16:creationId xmlns:a16="http://schemas.microsoft.com/office/drawing/2014/main" id="{C36D9C24-6BCE-4AA6-3A17-6D0AD8700C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1061911"/>
              </p:ext>
            </p:extLst>
          </p:nvPr>
        </p:nvGraphicFramePr>
        <p:xfrm>
          <a:off x="467544" y="620688"/>
          <a:ext cx="8064896" cy="4423100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673200">
                  <a:extLst>
                    <a:ext uri="{9D8B030D-6E8A-4147-A177-3AD203B41FA5}">
                      <a16:colId xmlns:a16="http://schemas.microsoft.com/office/drawing/2014/main" val="508047234"/>
                    </a:ext>
                  </a:extLst>
                </a:gridCol>
                <a:gridCol w="806490">
                  <a:extLst>
                    <a:ext uri="{9D8B030D-6E8A-4147-A177-3AD203B41FA5}">
                      <a16:colId xmlns:a16="http://schemas.microsoft.com/office/drawing/2014/main" val="2437407938"/>
                    </a:ext>
                  </a:extLst>
                </a:gridCol>
                <a:gridCol w="806490">
                  <a:extLst>
                    <a:ext uri="{9D8B030D-6E8A-4147-A177-3AD203B41FA5}">
                      <a16:colId xmlns:a16="http://schemas.microsoft.com/office/drawing/2014/main" val="3857210559"/>
                    </a:ext>
                  </a:extLst>
                </a:gridCol>
                <a:gridCol w="806490">
                  <a:extLst>
                    <a:ext uri="{9D8B030D-6E8A-4147-A177-3AD203B41FA5}">
                      <a16:colId xmlns:a16="http://schemas.microsoft.com/office/drawing/2014/main" val="4155361683"/>
                    </a:ext>
                  </a:extLst>
                </a:gridCol>
                <a:gridCol w="806490">
                  <a:extLst>
                    <a:ext uri="{9D8B030D-6E8A-4147-A177-3AD203B41FA5}">
                      <a16:colId xmlns:a16="http://schemas.microsoft.com/office/drawing/2014/main" val="3194864156"/>
                    </a:ext>
                  </a:extLst>
                </a:gridCol>
                <a:gridCol w="806490">
                  <a:extLst>
                    <a:ext uri="{9D8B030D-6E8A-4147-A177-3AD203B41FA5}">
                      <a16:colId xmlns:a16="http://schemas.microsoft.com/office/drawing/2014/main" val="2278170126"/>
                    </a:ext>
                  </a:extLst>
                </a:gridCol>
                <a:gridCol w="806490">
                  <a:extLst>
                    <a:ext uri="{9D8B030D-6E8A-4147-A177-3AD203B41FA5}">
                      <a16:colId xmlns:a16="http://schemas.microsoft.com/office/drawing/2014/main" val="1535130992"/>
                    </a:ext>
                  </a:extLst>
                </a:gridCol>
                <a:gridCol w="806490">
                  <a:extLst>
                    <a:ext uri="{9D8B030D-6E8A-4147-A177-3AD203B41FA5}">
                      <a16:colId xmlns:a16="http://schemas.microsoft.com/office/drawing/2014/main" val="4183648360"/>
                    </a:ext>
                  </a:extLst>
                </a:gridCol>
                <a:gridCol w="806490">
                  <a:extLst>
                    <a:ext uri="{9D8B030D-6E8A-4147-A177-3AD203B41FA5}">
                      <a16:colId xmlns:a16="http://schemas.microsoft.com/office/drawing/2014/main" val="1061451099"/>
                    </a:ext>
                  </a:extLst>
                </a:gridCol>
                <a:gridCol w="939776">
                  <a:extLst>
                    <a:ext uri="{9D8B030D-6E8A-4147-A177-3AD203B41FA5}">
                      <a16:colId xmlns:a16="http://schemas.microsoft.com/office/drawing/2014/main" val="3622965899"/>
                    </a:ext>
                  </a:extLst>
                </a:gridCol>
              </a:tblGrid>
              <a:tr h="248990"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1" u="none" strike="noStrike">
                          <a:effectLst/>
                          <a:latin typeface="+mn-lt"/>
                        </a:rPr>
                        <a:t>Saatler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044" marR="6044" marT="60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1" u="none" strike="noStrike">
                          <a:effectLst/>
                          <a:latin typeface="+mn-lt"/>
                        </a:rPr>
                        <a:t>Pazartesi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044" marR="6044" marT="60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1" u="none" strike="noStrike">
                          <a:effectLst/>
                          <a:latin typeface="+mn-lt"/>
                        </a:rPr>
                        <a:t>Salı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044" marR="6044" marT="60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1" u="none" strike="noStrike">
                          <a:effectLst/>
                          <a:latin typeface="+mn-lt"/>
                        </a:rPr>
                        <a:t>Çarşamba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tr-TR" sz="800" b="1" u="none" strike="noStrike">
                          <a:effectLst/>
                          <a:latin typeface="+mn-lt"/>
                        </a:rPr>
                        <a:t>Perşembe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1" u="none" strike="noStrike">
                          <a:effectLst/>
                          <a:latin typeface="+mn-lt"/>
                        </a:rPr>
                        <a:t>Cuma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+mn-lt"/>
                        </a:rPr>
                        <a:t>Cumartesi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7802238"/>
                  </a:ext>
                </a:extLst>
              </a:tr>
              <a:tr h="176604"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b="1" u="none" strike="noStrike">
                          <a:effectLst/>
                          <a:latin typeface="+mn-lt"/>
                        </a:rPr>
                        <a:t>08.00-08.50 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35316989"/>
                  </a:ext>
                </a:extLst>
              </a:tr>
              <a:tr h="17660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+mn-lt"/>
                        </a:rPr>
                        <a:t>09:00-09:50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+mn-lt"/>
                        </a:rPr>
                        <a:t>İÇM101 Anlatım Teknikleri I.01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 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INTD101 Anlatım Pratikleri I.01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 dirty="0">
                          <a:effectLst/>
                          <a:latin typeface="+mn-lt"/>
                        </a:rPr>
                        <a:t>İÇM105 Tasarım Stüdyosu I.01</a:t>
                      </a:r>
                      <a:br>
                        <a:rPr lang="tr-TR" sz="800" u="none" strike="noStrike" dirty="0">
                          <a:effectLst/>
                          <a:latin typeface="+mn-lt"/>
                        </a:rPr>
                      </a:br>
                      <a:r>
                        <a:rPr lang="tr-TR" sz="800" u="none" strike="noStrike" dirty="0">
                          <a:effectLst/>
                          <a:latin typeface="+mn-lt"/>
                        </a:rPr>
                        <a:t> </a:t>
                      </a:r>
                      <a:br>
                        <a:rPr lang="tr-TR" sz="800" u="none" strike="noStrike" dirty="0">
                          <a:effectLst/>
                          <a:latin typeface="+mn-lt"/>
                        </a:rPr>
                      </a:br>
                      <a:r>
                        <a:rPr lang="tr-TR" sz="800" u="none" strike="noStrike" dirty="0">
                          <a:effectLst/>
                          <a:latin typeface="+mn-lt"/>
                        </a:rPr>
                        <a:t>INTD105 Tasarım Stüdyosu I.01</a:t>
                      </a:r>
                      <a:br>
                        <a:rPr lang="tr-TR" sz="800" u="none" strike="noStrike" dirty="0">
                          <a:effectLst/>
                          <a:latin typeface="+mn-lt"/>
                        </a:rPr>
                      </a:br>
                      <a:r>
                        <a:rPr lang="tr-TR" sz="800" u="none" strike="noStrike" dirty="0">
                          <a:effectLst/>
                          <a:latin typeface="+mn-lt"/>
                        </a:rPr>
                        <a:t> </a:t>
                      </a:r>
                      <a:br>
                        <a:rPr lang="tr-TR" sz="800" u="none" strike="noStrike" dirty="0">
                          <a:effectLst/>
                          <a:latin typeface="+mn-lt"/>
                        </a:rPr>
                      </a:br>
                      <a:r>
                        <a:rPr lang="tr-TR" sz="800" u="none" strike="noStrike" dirty="0">
                          <a:effectLst/>
                          <a:latin typeface="+mn-lt"/>
                        </a:rPr>
                        <a:t>ARCH105 Temel Tasarım</a:t>
                      </a:r>
                      <a:br>
                        <a:rPr lang="tr-TR" sz="800" u="none" strike="noStrike" dirty="0">
                          <a:effectLst/>
                          <a:latin typeface="+mn-lt"/>
                        </a:rPr>
                      </a:br>
                      <a:r>
                        <a:rPr lang="tr-TR" sz="800" u="none" strike="noStrike" dirty="0">
                          <a:effectLst/>
                          <a:latin typeface="+mn-lt"/>
                        </a:rPr>
                        <a:t> </a:t>
                      </a:r>
                      <a:br>
                        <a:rPr lang="tr-TR" sz="800" u="none" strike="noStrike" dirty="0">
                          <a:effectLst/>
                          <a:latin typeface="+mn-lt"/>
                        </a:rPr>
                      </a:br>
                      <a:r>
                        <a:rPr lang="tr-TR" sz="800" u="none" strike="noStrike" dirty="0">
                          <a:effectLst/>
                          <a:latin typeface="+mn-lt"/>
                        </a:rPr>
                        <a:t>MİM101 Temel Tasarım</a:t>
                      </a:r>
                      <a:br>
                        <a:rPr lang="tr-TR" sz="800" u="none" strike="noStrike" dirty="0">
                          <a:effectLst/>
                          <a:latin typeface="+mn-lt"/>
                        </a:rPr>
                      </a:br>
                      <a:r>
                        <a:rPr lang="tr-TR" sz="800" u="none" strike="noStrike" dirty="0">
                          <a:effectLst/>
                          <a:latin typeface="+mn-lt"/>
                        </a:rPr>
                        <a:t> 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+mn-lt"/>
                        </a:rPr>
                        <a:t>İÇM105 Tasarım Stüdyosu I .02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 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INTD105 Tasarım Stüdyosu I.02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+mn-lt"/>
                        </a:rPr>
                        <a:t>İÇM106 Tasarım Stüdyosu II.01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br>
                        <a:rPr lang="tr-TR" sz="800" u="none" strike="noStrike" dirty="0">
                          <a:effectLst/>
                          <a:latin typeface="+mn-lt"/>
                        </a:rPr>
                      </a:br>
                      <a:r>
                        <a:rPr lang="tr-TR" sz="800" u="none" strike="noStrike" dirty="0">
                          <a:effectLst/>
                          <a:latin typeface="+mn-lt"/>
                        </a:rPr>
                        <a:t> </a:t>
                      </a:r>
                      <a:br>
                        <a:rPr lang="tr-TR" sz="800" u="none" strike="noStrike" dirty="0">
                          <a:effectLst/>
                          <a:latin typeface="+mn-lt"/>
                        </a:rPr>
                      </a:br>
                      <a:r>
                        <a:rPr lang="tr-TR" sz="800" u="none" strike="noStrike" dirty="0">
                          <a:effectLst/>
                          <a:latin typeface="+mn-lt"/>
                        </a:rPr>
                        <a:t> 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+mn-lt"/>
                        </a:rPr>
                        <a:t>İNG101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8700916"/>
                  </a:ext>
                </a:extLst>
              </a:tr>
              <a:tr h="17660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+mn-lt"/>
                        </a:rPr>
                        <a:t>10:00-10:50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 dirty="0">
                          <a:effectLst/>
                          <a:latin typeface="+mn-lt"/>
                        </a:rPr>
                        <a:t>İÇM103 İç Mimarlığa Giriş I.01</a:t>
                      </a:r>
                      <a:br>
                        <a:rPr lang="tr-TR" sz="800" u="none" strike="noStrike" dirty="0">
                          <a:effectLst/>
                          <a:latin typeface="+mn-lt"/>
                        </a:rPr>
                      </a:br>
                      <a:r>
                        <a:rPr lang="tr-TR" sz="800" u="none" strike="noStrike" dirty="0">
                          <a:effectLst/>
                          <a:latin typeface="+mn-lt"/>
                        </a:rPr>
                        <a:t> </a:t>
                      </a:r>
                      <a:br>
                        <a:rPr lang="tr-TR" sz="800" u="none" strike="noStrike" dirty="0">
                          <a:effectLst/>
                          <a:latin typeface="+mn-lt"/>
                        </a:rPr>
                      </a:br>
                      <a:r>
                        <a:rPr lang="tr-TR" sz="800" u="none" strike="noStrike" dirty="0">
                          <a:effectLst/>
                          <a:latin typeface="+mn-lt"/>
                        </a:rPr>
                        <a:t>INTD103 </a:t>
                      </a:r>
                      <a:r>
                        <a:rPr lang="tr-TR" sz="800" u="none" strike="noStrike" dirty="0" err="1">
                          <a:effectLst/>
                          <a:latin typeface="+mn-lt"/>
                        </a:rPr>
                        <a:t>Mekansal</a:t>
                      </a:r>
                      <a:r>
                        <a:rPr lang="tr-TR" sz="800" u="none" strike="noStrike" dirty="0">
                          <a:effectLst/>
                          <a:latin typeface="+mn-lt"/>
                        </a:rPr>
                        <a:t> Pratikler.01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+mn-lt"/>
                        </a:rPr>
                        <a:t>İÇM107 Mimarlık ve Sanat Tarihi I.01 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 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INTD107 Kültür, Tarih ve Kuram I.01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0199802"/>
                  </a:ext>
                </a:extLst>
              </a:tr>
              <a:tr h="79792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+mn-lt"/>
                        </a:rPr>
                        <a:t>11:00-11:50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+mn-lt"/>
                        </a:rPr>
                        <a:t>UNI101 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1483547"/>
                  </a:ext>
                </a:extLst>
              </a:tr>
              <a:tr h="56748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+mn-lt"/>
                        </a:rPr>
                        <a:t>12:00-12:50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4429925"/>
                  </a:ext>
                </a:extLst>
              </a:tr>
              <a:tr h="17660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+mn-lt"/>
                        </a:rPr>
                        <a:t>13:00-13:50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u="none" strike="noStrike" dirty="0">
                          <a:effectLst/>
                          <a:latin typeface="+mn-lt"/>
                        </a:rPr>
                        <a:t>İÇM111 İç Mimaride İnsan Faktörü.01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+mn-lt"/>
                        </a:rPr>
                        <a:t>TURK101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9668310"/>
                  </a:ext>
                </a:extLst>
              </a:tr>
              <a:tr h="17660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+mn-lt"/>
                        </a:rPr>
                        <a:t>14:00-14:50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7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+mn-lt"/>
                        </a:rPr>
                        <a:t>İÇM101 Anlatım Teknikleri I.02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+mn-lt"/>
                        </a:rPr>
                        <a:t>İÇM105 Tasarım Stüdyosu I.01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 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INTD105 Tasarım Stüdyosu I.01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 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ARCH105 Temel Tasarım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 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MİM101 Temel Tasarım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 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+mn-lt"/>
                        </a:rPr>
                        <a:t>İÇM105 Tasarım Stüdyosu I .02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 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INTD105 Tasarım Stüdyosu I.02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+mn-lt"/>
                        </a:rPr>
                        <a:t>İÇM106 Tasarım Stüdyosu II.01</a:t>
                      </a:r>
                      <a:br>
                        <a:rPr lang="tr-TR" sz="800" u="none" strike="noStrike">
                          <a:effectLst/>
                          <a:latin typeface="+mn-lt"/>
                        </a:rPr>
                      </a:br>
                      <a:r>
                        <a:rPr lang="tr-TR" sz="800" u="none" strike="noStrike">
                          <a:effectLst/>
                          <a:latin typeface="+mn-lt"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br>
                        <a:rPr lang="tr-TR" sz="800" u="none" strike="noStrike" dirty="0">
                          <a:effectLst/>
                          <a:latin typeface="+mn-lt"/>
                        </a:rPr>
                      </a:br>
                      <a:r>
                        <a:rPr lang="tr-TR" sz="800" u="none" strike="noStrike" dirty="0">
                          <a:effectLst/>
                          <a:latin typeface="+mn-lt"/>
                        </a:rPr>
                        <a:t> </a:t>
                      </a:r>
                      <a:br>
                        <a:rPr lang="tr-TR" sz="800" u="none" strike="noStrike" dirty="0">
                          <a:effectLst/>
                          <a:latin typeface="+mn-lt"/>
                        </a:rPr>
                      </a:br>
                      <a:r>
                        <a:rPr lang="tr-TR" sz="800" u="none" strike="noStrike" dirty="0">
                          <a:effectLst/>
                          <a:latin typeface="+mn-lt"/>
                        </a:rPr>
                        <a:t> 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4922743"/>
                  </a:ext>
                </a:extLst>
              </a:tr>
              <a:tr h="47903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+mn-lt"/>
                        </a:rPr>
                        <a:t>15:00-15:50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3717637"/>
                  </a:ext>
                </a:extLst>
              </a:tr>
              <a:tr h="17660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+mn-lt"/>
                        </a:rPr>
                        <a:t>16:00-16:50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+mn-lt"/>
                        </a:rPr>
                        <a:t>TURK109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2143296"/>
                  </a:ext>
                </a:extLst>
              </a:tr>
              <a:tr h="88637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+mn-lt"/>
                        </a:rPr>
                        <a:t>17:00-17:50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5389030"/>
                  </a:ext>
                </a:extLst>
              </a:tr>
              <a:tr h="17660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+mn-lt"/>
                        </a:rPr>
                        <a:t>18:00-18:50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1950287"/>
                  </a:ext>
                </a:extLst>
              </a:tr>
              <a:tr h="17660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+mn-lt"/>
                        </a:rPr>
                        <a:t>19:00-19:50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26100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214125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601FD2-6D67-2859-4F9E-04BA7C6EE3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>
            <a:extLst>
              <a:ext uri="{FF2B5EF4-FFF2-40B4-BE49-F238E27FC236}">
                <a16:creationId xmlns:a16="http://schemas.microsoft.com/office/drawing/2014/main" id="{BD5AD414-620B-28F4-DA27-6DF59D7115CC}"/>
              </a:ext>
            </a:extLst>
          </p:cNvPr>
          <p:cNvSpPr txBox="1"/>
          <p:nvPr/>
        </p:nvSpPr>
        <p:spPr>
          <a:xfrm>
            <a:off x="611560" y="116632"/>
            <a:ext cx="7920880" cy="2308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buClr>
                <a:srgbClr val="ED7D31"/>
              </a:buClr>
              <a:buNone/>
              <a:defRPr/>
            </a:pPr>
            <a:r>
              <a:rPr lang="tr-TR" sz="1500" b="1">
                <a:solidFill>
                  <a:prstClr val="black"/>
                </a:solidFill>
                <a:latin typeface="Arial"/>
                <a:cs typeface="Arial"/>
              </a:rPr>
              <a:t>2026-2027 Güz Dönemi – İç Mimarlık ve Çevre Tasarımı - 2. Sınıf Haftalık</a:t>
            </a:r>
            <a:r>
              <a:rPr kumimoji="0" lang="tr-TR" sz="15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Arial"/>
              </a:rPr>
              <a:t> Ders Programı </a:t>
            </a:r>
            <a:endParaRPr lang="tr-TR" sz="15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graphicFrame>
        <p:nvGraphicFramePr>
          <p:cNvPr id="2" name="Tablo 1">
            <a:extLst>
              <a:ext uri="{FF2B5EF4-FFF2-40B4-BE49-F238E27FC236}">
                <a16:creationId xmlns:a16="http://schemas.microsoft.com/office/drawing/2014/main" id="{E145383B-C139-A152-EC6A-077BFF3814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633657"/>
              </p:ext>
            </p:extLst>
          </p:nvPr>
        </p:nvGraphicFramePr>
        <p:xfrm>
          <a:off x="484633" y="620714"/>
          <a:ext cx="8047807" cy="4848204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663846">
                  <a:extLst>
                    <a:ext uri="{9D8B030D-6E8A-4147-A177-3AD203B41FA5}">
                      <a16:colId xmlns:a16="http://schemas.microsoft.com/office/drawing/2014/main" val="849553331"/>
                    </a:ext>
                  </a:extLst>
                </a:gridCol>
                <a:gridCol w="689465">
                  <a:extLst>
                    <a:ext uri="{9D8B030D-6E8A-4147-A177-3AD203B41FA5}">
                      <a16:colId xmlns:a16="http://schemas.microsoft.com/office/drawing/2014/main" val="2464659915"/>
                    </a:ext>
                  </a:extLst>
                </a:gridCol>
                <a:gridCol w="621792">
                  <a:extLst>
                    <a:ext uri="{9D8B030D-6E8A-4147-A177-3AD203B41FA5}">
                      <a16:colId xmlns:a16="http://schemas.microsoft.com/office/drawing/2014/main" val="1233699963"/>
                    </a:ext>
                  </a:extLst>
                </a:gridCol>
                <a:gridCol w="704088">
                  <a:extLst>
                    <a:ext uri="{9D8B030D-6E8A-4147-A177-3AD203B41FA5}">
                      <a16:colId xmlns:a16="http://schemas.microsoft.com/office/drawing/2014/main" val="1088452978"/>
                    </a:ext>
                  </a:extLst>
                </a:gridCol>
                <a:gridCol w="475488">
                  <a:extLst>
                    <a:ext uri="{9D8B030D-6E8A-4147-A177-3AD203B41FA5}">
                      <a16:colId xmlns:a16="http://schemas.microsoft.com/office/drawing/2014/main" val="4056112307"/>
                    </a:ext>
                  </a:extLst>
                </a:gridCol>
                <a:gridCol w="493776">
                  <a:extLst>
                    <a:ext uri="{9D8B030D-6E8A-4147-A177-3AD203B41FA5}">
                      <a16:colId xmlns:a16="http://schemas.microsoft.com/office/drawing/2014/main" val="4219198715"/>
                    </a:ext>
                  </a:extLst>
                </a:gridCol>
                <a:gridCol w="423373">
                  <a:extLst>
                    <a:ext uri="{9D8B030D-6E8A-4147-A177-3AD203B41FA5}">
                      <a16:colId xmlns:a16="http://schemas.microsoft.com/office/drawing/2014/main" val="2308735799"/>
                    </a:ext>
                  </a:extLst>
                </a:gridCol>
                <a:gridCol w="567997">
                  <a:extLst>
                    <a:ext uri="{9D8B030D-6E8A-4147-A177-3AD203B41FA5}">
                      <a16:colId xmlns:a16="http://schemas.microsoft.com/office/drawing/2014/main" val="932347107"/>
                    </a:ext>
                  </a:extLst>
                </a:gridCol>
                <a:gridCol w="567997">
                  <a:extLst>
                    <a:ext uri="{9D8B030D-6E8A-4147-A177-3AD203B41FA5}">
                      <a16:colId xmlns:a16="http://schemas.microsoft.com/office/drawing/2014/main" val="2610456292"/>
                    </a:ext>
                  </a:extLst>
                </a:gridCol>
                <a:gridCol w="567997">
                  <a:extLst>
                    <a:ext uri="{9D8B030D-6E8A-4147-A177-3AD203B41FA5}">
                      <a16:colId xmlns:a16="http://schemas.microsoft.com/office/drawing/2014/main" val="795605065"/>
                    </a:ext>
                  </a:extLst>
                </a:gridCol>
                <a:gridCol w="597548">
                  <a:extLst>
                    <a:ext uri="{9D8B030D-6E8A-4147-A177-3AD203B41FA5}">
                      <a16:colId xmlns:a16="http://schemas.microsoft.com/office/drawing/2014/main" val="2971030489"/>
                    </a:ext>
                  </a:extLst>
                </a:gridCol>
                <a:gridCol w="538446">
                  <a:extLst>
                    <a:ext uri="{9D8B030D-6E8A-4147-A177-3AD203B41FA5}">
                      <a16:colId xmlns:a16="http://schemas.microsoft.com/office/drawing/2014/main" val="872464552"/>
                    </a:ext>
                  </a:extLst>
                </a:gridCol>
                <a:gridCol w="485682">
                  <a:extLst>
                    <a:ext uri="{9D8B030D-6E8A-4147-A177-3AD203B41FA5}">
                      <a16:colId xmlns:a16="http://schemas.microsoft.com/office/drawing/2014/main" val="379370187"/>
                    </a:ext>
                  </a:extLst>
                </a:gridCol>
                <a:gridCol w="650312">
                  <a:extLst>
                    <a:ext uri="{9D8B030D-6E8A-4147-A177-3AD203B41FA5}">
                      <a16:colId xmlns:a16="http://schemas.microsoft.com/office/drawing/2014/main" val="138908402"/>
                    </a:ext>
                  </a:extLst>
                </a:gridCol>
              </a:tblGrid>
              <a:tr h="20971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Saat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r-TR" sz="800" b="1" u="none" strike="noStrike">
                          <a:effectLst/>
                        </a:rPr>
                        <a:t>Pazartesi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44" marR="6044" marT="60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44" marR="6044" marT="6044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1" u="none" strike="noStrike">
                          <a:effectLst/>
                        </a:rPr>
                        <a:t>Salı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044" marR="6044" marT="6044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b"/>
                      <a:r>
                        <a:rPr lang="tr-TR" sz="800" b="1" u="none" strike="noStrike">
                          <a:effectLst/>
                        </a:rPr>
                        <a:t>Çarşamba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r-TR" sz="800" b="1" u="none" strike="noStrike">
                          <a:effectLst/>
                        </a:rPr>
                        <a:t>Perşembe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tr-TR" sz="800" b="1" u="none" strike="noStrike">
                          <a:effectLst/>
                        </a:rPr>
                        <a:t>Cuma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Cumartesi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2409472"/>
                  </a:ext>
                </a:extLst>
              </a:tr>
              <a:tr h="139310">
                <a:tc>
                  <a:txBody>
                    <a:bodyPr/>
                    <a:lstStyle/>
                    <a:p>
                      <a:pPr marL="0" marR="0" lvl="0" indent="0" algn="ctr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800" b="1" u="none" strike="noStrike">
                          <a:effectLst/>
                        </a:rPr>
                        <a:t>08.00-08.50 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558" marR="2558" marT="2558" marB="153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5889525"/>
                  </a:ext>
                </a:extLst>
              </a:tr>
              <a:tr h="13459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09:00-09:50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INTD209 Yapı Pratikleri I.01</a:t>
                      </a:r>
                      <a:b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b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İÇM211 Bilgisayar Destekli Anlatım Teknikleri I.01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INTD211 Anlatım Pratikleri III.01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INTD205 Tasarım Stüdyosu III.01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İÇM205 Tasarım Stüdyosu III.02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İÇM205 Tasarım Stüdyosu III.03 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İÇM205 Tasarım Stüdyosu III.04 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İÇM206 Tasarım Stüdyosu IV.01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INTD206 Tasarım Stüdyosu IV.01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İÇM206 Tasarım Stüdyosu IV. 02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İÇM211 Bilgisayar Destekli Anlatım Teknikleri I.02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INTD211 Anlatım Pratikleri III.02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İÇM399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Staj I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INTS301 Staj I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50936654"/>
                  </a:ext>
                </a:extLst>
              </a:tr>
              <a:tr h="23857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10:00-10:50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2909767"/>
                  </a:ext>
                </a:extLst>
              </a:tr>
              <a:tr h="79913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11:00-11:50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VBA205</a:t>
                      </a:r>
                      <a:b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b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ATA201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ONLİNE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19305287"/>
                  </a:ext>
                </a:extLst>
              </a:tr>
              <a:tr h="420067"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12:00-12:50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886927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12:00-12:50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95884702"/>
                  </a:ext>
                </a:extLst>
              </a:tr>
              <a:tr h="13459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13:00-13:50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İÇM215 Renk Kuramı ve Uygulamalar.01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INTD215 Renk Kuramı ve Uygulamalar.01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5056678"/>
                  </a:ext>
                </a:extLst>
              </a:tr>
              <a:tr h="107356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14:00-14:50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INTD205 Tasarım Stüdyosu III.01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İÇM205 Tasarım Stüdyosu III.02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İÇM205 Tasarım Stüdyosu III.03 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İÇM205 Tasarım Stüdyosu III.04 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İÇM206 Tasarım Stüdyosu IV.01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INTD206 Tasarım Stüdyosu IV.01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İÇM206 Tasarım Stüdyosu IV. 02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İÇM209 Yapı Bilgisi I.02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INTD211 Anlatım Pratikleri III.02</a:t>
                      </a:r>
                    </a:p>
                    <a:p>
                      <a:pPr algn="ctr" fontAlgn="ctr">
                        <a:buNone/>
                      </a:pPr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İÇM211 Bilgisayar Destekli Anlatım Teknikleri I.02</a:t>
                      </a: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2774029"/>
                  </a:ext>
                </a:extLst>
              </a:tr>
              <a:tr h="13459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15:00-15:50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İÇM213 İç Mimarlıkta Malzeme.01 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INTD213 İç Mimarlıkta Malzeme.01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İÇM215 Renk Kuramı ve Uygulamalar.02</a:t>
                      </a:r>
                      <a:br>
                        <a:rPr lang="tr-TR" sz="800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İÇM209 Yapı Bilgisi I.03</a:t>
                      </a:r>
                      <a:b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b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INTD209 Yapı Pratikleri I.03</a:t>
                      </a:r>
                      <a:b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b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</a:br>
                      <a:r>
                        <a:rPr lang="tr-TR" sz="800" u="none" strike="noStrik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9063358"/>
                  </a:ext>
                </a:extLst>
              </a:tr>
              <a:tr h="83499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16:00-16:50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0649352"/>
                  </a:ext>
                </a:extLst>
              </a:tr>
              <a:tr h="13459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17:00-17:50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9528816"/>
                  </a:ext>
                </a:extLst>
              </a:tr>
              <a:tr h="13459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18:00-18:50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793394"/>
                  </a:ext>
                </a:extLst>
              </a:tr>
              <a:tr h="13459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19:00-19:50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1956" marR="1956" marT="1956" marB="11737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54250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68238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6346C2-B1B6-086E-6377-387B663C9F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>
            <a:extLst>
              <a:ext uri="{FF2B5EF4-FFF2-40B4-BE49-F238E27FC236}">
                <a16:creationId xmlns:a16="http://schemas.microsoft.com/office/drawing/2014/main" id="{16B74B98-26AD-D3D5-49EF-9DEE0927076E}"/>
              </a:ext>
            </a:extLst>
          </p:cNvPr>
          <p:cNvSpPr txBox="1"/>
          <p:nvPr/>
        </p:nvSpPr>
        <p:spPr>
          <a:xfrm>
            <a:off x="611933" y="116632"/>
            <a:ext cx="7920880" cy="2308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buClr>
                <a:srgbClr val="ED7D31"/>
              </a:buClr>
              <a:buNone/>
              <a:defRPr/>
            </a:pPr>
            <a:r>
              <a:rPr lang="tr-TR" sz="1500" b="1">
                <a:solidFill>
                  <a:prstClr val="black"/>
                </a:solidFill>
                <a:latin typeface="Arial"/>
                <a:cs typeface="Arial"/>
              </a:rPr>
              <a:t>2026-2027 Güz Dönemi – İç Mimarlık ve Çevre Tasarımı - 3. Sınıf Haftalık</a:t>
            </a:r>
            <a:r>
              <a:rPr kumimoji="0" lang="tr-TR" sz="15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Arial"/>
              </a:rPr>
              <a:t> Ders Programı </a:t>
            </a:r>
            <a:endParaRPr lang="tr-TR" sz="15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graphicFrame>
        <p:nvGraphicFramePr>
          <p:cNvPr id="4" name="Tablo 3">
            <a:extLst>
              <a:ext uri="{FF2B5EF4-FFF2-40B4-BE49-F238E27FC236}">
                <a16:creationId xmlns:a16="http://schemas.microsoft.com/office/drawing/2014/main" id="{CDB1E573-2FC5-F59C-DB38-EA16AD1C9E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3747960"/>
              </p:ext>
            </p:extLst>
          </p:nvPr>
        </p:nvGraphicFramePr>
        <p:xfrm>
          <a:off x="472167" y="620714"/>
          <a:ext cx="8060640" cy="4403230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671720">
                  <a:extLst>
                    <a:ext uri="{9D8B030D-6E8A-4147-A177-3AD203B41FA5}">
                      <a16:colId xmlns:a16="http://schemas.microsoft.com/office/drawing/2014/main" val="154083850"/>
                    </a:ext>
                  </a:extLst>
                </a:gridCol>
                <a:gridCol w="671720">
                  <a:extLst>
                    <a:ext uri="{9D8B030D-6E8A-4147-A177-3AD203B41FA5}">
                      <a16:colId xmlns:a16="http://schemas.microsoft.com/office/drawing/2014/main" val="469393194"/>
                    </a:ext>
                  </a:extLst>
                </a:gridCol>
                <a:gridCol w="671720">
                  <a:extLst>
                    <a:ext uri="{9D8B030D-6E8A-4147-A177-3AD203B41FA5}">
                      <a16:colId xmlns:a16="http://schemas.microsoft.com/office/drawing/2014/main" val="1587294034"/>
                    </a:ext>
                  </a:extLst>
                </a:gridCol>
                <a:gridCol w="671720">
                  <a:extLst>
                    <a:ext uri="{9D8B030D-6E8A-4147-A177-3AD203B41FA5}">
                      <a16:colId xmlns:a16="http://schemas.microsoft.com/office/drawing/2014/main" val="3335985524"/>
                    </a:ext>
                  </a:extLst>
                </a:gridCol>
                <a:gridCol w="671720">
                  <a:extLst>
                    <a:ext uri="{9D8B030D-6E8A-4147-A177-3AD203B41FA5}">
                      <a16:colId xmlns:a16="http://schemas.microsoft.com/office/drawing/2014/main" val="2186243578"/>
                    </a:ext>
                  </a:extLst>
                </a:gridCol>
                <a:gridCol w="671720">
                  <a:extLst>
                    <a:ext uri="{9D8B030D-6E8A-4147-A177-3AD203B41FA5}">
                      <a16:colId xmlns:a16="http://schemas.microsoft.com/office/drawing/2014/main" val="3680688282"/>
                    </a:ext>
                  </a:extLst>
                </a:gridCol>
                <a:gridCol w="671720">
                  <a:extLst>
                    <a:ext uri="{9D8B030D-6E8A-4147-A177-3AD203B41FA5}">
                      <a16:colId xmlns:a16="http://schemas.microsoft.com/office/drawing/2014/main" val="2324221000"/>
                    </a:ext>
                  </a:extLst>
                </a:gridCol>
                <a:gridCol w="671720">
                  <a:extLst>
                    <a:ext uri="{9D8B030D-6E8A-4147-A177-3AD203B41FA5}">
                      <a16:colId xmlns:a16="http://schemas.microsoft.com/office/drawing/2014/main" val="3863712505"/>
                    </a:ext>
                  </a:extLst>
                </a:gridCol>
                <a:gridCol w="671720">
                  <a:extLst>
                    <a:ext uri="{9D8B030D-6E8A-4147-A177-3AD203B41FA5}">
                      <a16:colId xmlns:a16="http://schemas.microsoft.com/office/drawing/2014/main" val="3251349446"/>
                    </a:ext>
                  </a:extLst>
                </a:gridCol>
                <a:gridCol w="671720">
                  <a:extLst>
                    <a:ext uri="{9D8B030D-6E8A-4147-A177-3AD203B41FA5}">
                      <a16:colId xmlns:a16="http://schemas.microsoft.com/office/drawing/2014/main" val="2147430163"/>
                    </a:ext>
                  </a:extLst>
                </a:gridCol>
                <a:gridCol w="671720">
                  <a:extLst>
                    <a:ext uri="{9D8B030D-6E8A-4147-A177-3AD203B41FA5}">
                      <a16:colId xmlns:a16="http://schemas.microsoft.com/office/drawing/2014/main" val="226623236"/>
                    </a:ext>
                  </a:extLst>
                </a:gridCol>
                <a:gridCol w="671720">
                  <a:extLst>
                    <a:ext uri="{9D8B030D-6E8A-4147-A177-3AD203B41FA5}">
                      <a16:colId xmlns:a16="http://schemas.microsoft.com/office/drawing/2014/main" val="2896170624"/>
                    </a:ext>
                  </a:extLst>
                </a:gridCol>
              </a:tblGrid>
              <a:tr h="14907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</a:rPr>
                        <a:t>Saat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</a:rPr>
                        <a:t>Pazartesi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</a:rPr>
                        <a:t>Salı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</a:rPr>
                        <a:t>Çarşamba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</a:rPr>
                        <a:t>Perşembe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</a:rPr>
                        <a:t>Cuma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u="none" strike="noStrike">
                          <a:effectLst/>
                        </a:rPr>
                        <a:t>Cumartesi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3482330"/>
                  </a:ext>
                </a:extLst>
              </a:tr>
              <a:tr h="185849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08.00-08.50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04082432"/>
                  </a:ext>
                </a:extLst>
              </a:tr>
              <a:tr h="42113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09:00-09:50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 dirty="0">
                          <a:effectLst/>
                        </a:rPr>
                        <a:t>İÇM 301 Yapı Tesisat Sistemleri .01</a:t>
                      </a:r>
                      <a:br>
                        <a:rPr lang="tr-TR" sz="800" u="none" strike="noStrike" dirty="0">
                          <a:effectLst/>
                        </a:rPr>
                      </a:br>
                      <a:r>
                        <a:rPr lang="tr-TR" sz="800" u="none" strike="noStrike" dirty="0">
                          <a:effectLst/>
                        </a:rPr>
                        <a:t> </a:t>
                      </a:r>
                      <a:br>
                        <a:rPr lang="tr-TR" sz="800" u="none" strike="noStrike" dirty="0">
                          <a:effectLst/>
                        </a:rPr>
                      </a:br>
                      <a:r>
                        <a:rPr lang="tr-TR" sz="800" u="none" strike="noStrike" dirty="0">
                          <a:effectLst/>
                        </a:rPr>
                        <a:t>INTD301 Yapı Pratikleri III.01 </a:t>
                      </a: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İÇM305 Tasarım Stüdyosu V.01</a:t>
                      </a:r>
                      <a:br>
                        <a:rPr lang="tr-TR" sz="800" u="none" strike="noStrike">
                          <a:effectLst/>
                        </a:rPr>
                      </a:br>
                      <a:br>
                        <a:rPr lang="tr-TR" sz="800" u="none" strike="noStrike">
                          <a:effectLst/>
                        </a:rPr>
                      </a:b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İÇM305 Tasarım Stüdyosu V.02</a:t>
                      </a:r>
                      <a:br>
                        <a:rPr lang="tr-TR" sz="800" u="none" strike="noStrike">
                          <a:effectLst/>
                        </a:rPr>
                      </a:br>
                      <a:br>
                        <a:rPr lang="tr-TR" sz="800" u="none" strike="noStrike">
                          <a:effectLst/>
                        </a:rPr>
                      </a:b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İÇM305 Tasarım Stüdyosu V.03</a:t>
                      </a:r>
                      <a:br>
                        <a:rPr lang="tr-TR" sz="800" u="none" strike="noStrike">
                          <a:effectLst/>
                        </a:rPr>
                      </a:br>
                      <a:br>
                        <a:rPr lang="tr-TR" sz="800" u="none" strike="noStrike">
                          <a:effectLst/>
                        </a:rPr>
                      </a:b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İÇM305 Tasarım Stüdyosu V.04</a:t>
                      </a:r>
                      <a:br>
                        <a:rPr lang="tr-TR" sz="800" u="none" strike="noStrike">
                          <a:effectLst/>
                        </a:rPr>
                      </a:br>
                      <a:br>
                        <a:rPr lang="tr-TR" sz="800" u="none" strike="noStrike">
                          <a:effectLst/>
                        </a:rPr>
                      </a:br>
                      <a:br>
                        <a:rPr lang="tr-TR" sz="800" u="none" strike="noStrike">
                          <a:effectLst/>
                        </a:rPr>
                      </a:b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br>
                        <a:rPr lang="tr-TR" sz="800" u="none" strike="noStrike">
                          <a:effectLst/>
                        </a:rPr>
                      </a:br>
                      <a:r>
                        <a:rPr lang="tr-TR" sz="800" u="none" strike="noStrike">
                          <a:effectLst/>
                        </a:rPr>
                        <a:t>İÇM306 Tasarım Stüdyosu VI.01</a:t>
                      </a:r>
                      <a:br>
                        <a:rPr lang="tr-TR" sz="800" u="none" strike="noStrike">
                          <a:effectLst/>
                        </a:rPr>
                      </a:br>
                      <a:r>
                        <a:rPr lang="tr-TR" sz="800" u="none" strike="noStrike">
                          <a:effectLst/>
                        </a:rPr>
                        <a:t> </a:t>
                      </a:r>
                      <a:br>
                        <a:rPr lang="tr-TR" sz="800" u="none" strike="noStrike">
                          <a:effectLst/>
                        </a:rPr>
                      </a:br>
                      <a:r>
                        <a:rPr lang="tr-TR" sz="800" u="none" strike="noStrike">
                          <a:effectLst/>
                        </a:rPr>
                        <a:t>INTD304 Tasarım Stüdyosu VI.01</a:t>
                      </a:r>
                      <a:br>
                        <a:rPr lang="tr-TR" sz="800" u="none" strike="noStrike">
                          <a:effectLst/>
                        </a:rPr>
                      </a:br>
                      <a:br>
                        <a:rPr lang="tr-TR" sz="800" u="none" strike="noStrike">
                          <a:effectLst/>
                        </a:rPr>
                      </a:br>
                      <a:r>
                        <a:rPr lang="tr-TR" sz="800" u="none" strike="noStrike">
                          <a:effectLst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İÇM306 Tasarım Stüdyosu VI.02</a:t>
                      </a:r>
                      <a:br>
                        <a:rPr lang="tr-TR" sz="800" u="none" strike="noStrike">
                          <a:effectLst/>
                        </a:rPr>
                      </a:br>
                      <a:br>
                        <a:rPr lang="tr-TR" sz="800" u="none" strike="noStrike">
                          <a:effectLst/>
                        </a:rPr>
                      </a:br>
                      <a:r>
                        <a:rPr lang="tr-TR" sz="800" u="none" strike="noStrike">
                          <a:effectLst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İÇM 301 Yapı Tesisat Sistemleri .02</a:t>
                      </a:r>
                      <a:br>
                        <a:rPr lang="tr-TR" sz="800" u="none" strike="noStrike">
                          <a:effectLst/>
                        </a:rPr>
                      </a:br>
                      <a:br>
                        <a:rPr lang="tr-TR" sz="800" u="none" strike="noStrike">
                          <a:effectLst/>
                        </a:rPr>
                      </a:br>
                      <a:r>
                        <a:rPr lang="tr-TR" sz="800" u="none" strike="noStrike">
                          <a:effectLst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INTD305 Rölöve-Restorasyon</a:t>
                      </a:r>
                      <a:br>
                        <a:rPr lang="tr-TR" sz="800" u="none" strike="noStrike">
                          <a:effectLst/>
                        </a:rPr>
                      </a:br>
                      <a:r>
                        <a:rPr lang="tr-TR" sz="800" u="none" strike="noStrike">
                          <a:effectLst/>
                        </a:rPr>
                        <a:t>.02 </a:t>
                      </a:r>
                      <a:br>
                        <a:rPr lang="tr-TR" sz="800" u="none" strike="noStrike">
                          <a:effectLst/>
                        </a:rPr>
                      </a:br>
                      <a:br>
                        <a:rPr lang="tr-TR" sz="800" u="none" strike="noStrike">
                          <a:effectLst/>
                        </a:rPr>
                      </a:br>
                      <a:r>
                        <a:rPr lang="tr-TR" sz="800" u="none" strike="noStrike">
                          <a:effectLst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İÇM499</a:t>
                      </a:r>
                      <a:br>
                        <a:rPr lang="tr-TR" sz="800" u="none" strike="noStrike">
                          <a:effectLst/>
                        </a:rPr>
                      </a:br>
                      <a:r>
                        <a:rPr lang="tr-TR" sz="800" u="none" strike="noStrike">
                          <a:effectLst/>
                        </a:rPr>
                        <a:t>INTS401 Staj II</a:t>
                      </a:r>
                      <a:br>
                        <a:rPr lang="tr-TR" sz="800" u="none" strike="noStrike">
                          <a:effectLst/>
                        </a:rPr>
                      </a:br>
                      <a:r>
                        <a:rPr lang="tr-TR" sz="800" u="none" strike="noStrike">
                          <a:effectLst/>
                        </a:rPr>
                        <a:t>Staj II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0919696"/>
                  </a:ext>
                </a:extLst>
              </a:tr>
              <a:tr h="42113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10:00-10:50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2938290"/>
                  </a:ext>
                </a:extLst>
              </a:tr>
              <a:tr h="42113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11:00-11:50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1437799"/>
                  </a:ext>
                </a:extLst>
              </a:tr>
              <a:tr h="42113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12:00-12:50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228667"/>
                  </a:ext>
                </a:extLst>
              </a:tr>
              <a:tr h="42113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13:00-13:50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14129273"/>
                  </a:ext>
                </a:extLst>
              </a:tr>
              <a:tr h="42113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14:00-14:50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İÇM303 Rölöve-Restorasyon.01</a:t>
                      </a:r>
                      <a:br>
                        <a:rPr lang="tr-TR" sz="800" u="none" strike="noStrike">
                          <a:effectLst/>
                        </a:rPr>
                      </a:br>
                      <a:r>
                        <a:rPr lang="tr-TR" sz="800" u="none" strike="noStrike">
                          <a:effectLst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İÇM305 Tasarım Stüdyosu V.01</a:t>
                      </a:r>
                      <a:br>
                        <a:rPr lang="tr-TR" sz="800" u="none" strike="noStrike">
                          <a:effectLst/>
                        </a:rPr>
                      </a:br>
                      <a:br>
                        <a:rPr lang="tr-TR" sz="800" u="none" strike="noStrike">
                          <a:effectLst/>
                        </a:rPr>
                      </a:b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İÇM305 Tasarım Stüdyosu V.02</a:t>
                      </a:r>
                      <a:br>
                        <a:rPr lang="tr-TR" sz="800" u="none" strike="noStrike">
                          <a:effectLst/>
                        </a:rPr>
                      </a:br>
                      <a:br>
                        <a:rPr lang="tr-TR" sz="800" u="none" strike="noStrike">
                          <a:effectLst/>
                        </a:rPr>
                      </a:b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İÇM305 Tasarım Stüdyosu V.03</a:t>
                      </a:r>
                      <a:br>
                        <a:rPr lang="tr-TR" sz="800" u="none" strike="noStrike">
                          <a:effectLst/>
                        </a:rPr>
                      </a:br>
                      <a:br>
                        <a:rPr lang="tr-TR" sz="800" u="none" strike="noStrike">
                          <a:effectLst/>
                        </a:rPr>
                      </a:b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İÇM305 Tasarım Stüdyosu V.04</a:t>
                      </a:r>
                      <a:br>
                        <a:rPr lang="tr-TR" sz="800" u="none" strike="noStrike">
                          <a:effectLst/>
                        </a:rPr>
                      </a:br>
                      <a:br>
                        <a:rPr lang="tr-TR" sz="800" u="none" strike="noStrike">
                          <a:effectLst/>
                        </a:rPr>
                      </a:br>
                      <a:br>
                        <a:rPr lang="tr-TR" sz="800" u="none" strike="noStrike">
                          <a:effectLst/>
                        </a:rPr>
                      </a:b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br>
                        <a:rPr lang="tr-TR" sz="800" u="none" strike="noStrike">
                          <a:effectLst/>
                        </a:rPr>
                      </a:br>
                      <a:r>
                        <a:rPr lang="tr-TR" sz="800" u="none" strike="noStrike">
                          <a:effectLst/>
                        </a:rPr>
                        <a:t>İÇM306 Tasarım Stüdyosu VI.01</a:t>
                      </a:r>
                      <a:br>
                        <a:rPr lang="tr-TR" sz="800" u="none" strike="noStrike">
                          <a:effectLst/>
                        </a:rPr>
                      </a:br>
                      <a:r>
                        <a:rPr lang="tr-TR" sz="800" u="none" strike="noStrike">
                          <a:effectLst/>
                        </a:rPr>
                        <a:t> </a:t>
                      </a:r>
                      <a:br>
                        <a:rPr lang="tr-TR" sz="800" u="none" strike="noStrike">
                          <a:effectLst/>
                        </a:rPr>
                      </a:br>
                      <a:r>
                        <a:rPr lang="tr-TR" sz="800" u="none" strike="noStrike">
                          <a:effectLst/>
                        </a:rPr>
                        <a:t>INTD304 Tasarım Stüdyosu VI.01</a:t>
                      </a:r>
                      <a:br>
                        <a:rPr lang="tr-TR" sz="800" u="none" strike="noStrike">
                          <a:effectLst/>
                        </a:rPr>
                      </a:br>
                      <a:br>
                        <a:rPr lang="tr-TR" sz="800" u="none" strike="noStrike">
                          <a:effectLst/>
                        </a:rPr>
                      </a:br>
                      <a:r>
                        <a:rPr lang="tr-TR" sz="800" u="none" strike="noStrike">
                          <a:effectLst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İÇM306 Tasarım Stüdyosu VI.02</a:t>
                      </a:r>
                      <a:br>
                        <a:rPr lang="tr-TR" sz="800" u="none" strike="noStrike">
                          <a:effectLst/>
                        </a:rPr>
                      </a:br>
                      <a:br>
                        <a:rPr lang="tr-TR" sz="800" u="none" strike="noStrike">
                          <a:effectLst/>
                        </a:rPr>
                      </a:br>
                      <a:r>
                        <a:rPr lang="tr-TR" sz="800" u="none" strike="noStrike">
                          <a:effectLst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86342644"/>
                  </a:ext>
                </a:extLst>
              </a:tr>
              <a:tr h="42113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15:00-15:50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İÇM303 Rölöve-Restorasyon.03</a:t>
                      </a:r>
                      <a:br>
                        <a:rPr lang="tr-TR" sz="800" u="none" strike="noStrike">
                          <a:effectLst/>
                        </a:rPr>
                      </a:br>
                      <a:br>
                        <a:rPr lang="tr-TR" sz="800" u="none" strike="noStrike">
                          <a:effectLst/>
                        </a:rPr>
                      </a:br>
                      <a:r>
                        <a:rPr lang="tr-TR" sz="800" u="none" strike="noStrike">
                          <a:effectLst/>
                        </a:rPr>
                        <a:t> 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0668756"/>
                  </a:ext>
                </a:extLst>
              </a:tr>
              <a:tr h="42113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16:00-16:50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75351862"/>
                  </a:ext>
                </a:extLst>
              </a:tr>
              <a:tr h="42113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17:00-17:50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4769386"/>
                  </a:ext>
                </a:extLst>
              </a:tr>
              <a:tr h="13372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18:00-18:50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8895669"/>
                  </a:ext>
                </a:extLst>
              </a:tr>
              <a:tr h="133728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u="none" strike="noStrike">
                          <a:effectLst/>
                        </a:rPr>
                        <a:t>19:00-19:50</a:t>
                      </a: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endParaRPr lang="tr-TR" sz="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tr-T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445" marR="2445" marT="2445" marB="14673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05002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9801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916749-D97B-0061-E40F-341D7205C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>
            <a:extLst>
              <a:ext uri="{FF2B5EF4-FFF2-40B4-BE49-F238E27FC236}">
                <a16:creationId xmlns:a16="http://schemas.microsoft.com/office/drawing/2014/main" id="{C0DA4060-68ED-82EB-A27F-F64779370BC8}"/>
              </a:ext>
            </a:extLst>
          </p:cNvPr>
          <p:cNvSpPr txBox="1"/>
          <p:nvPr/>
        </p:nvSpPr>
        <p:spPr>
          <a:xfrm>
            <a:off x="611933" y="116632"/>
            <a:ext cx="7920880" cy="2308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buClr>
                <a:srgbClr val="ED7D31"/>
              </a:buClr>
              <a:buNone/>
              <a:defRPr/>
            </a:pPr>
            <a:r>
              <a:rPr lang="tr-TR" sz="1500" b="1">
                <a:solidFill>
                  <a:prstClr val="black"/>
                </a:solidFill>
                <a:latin typeface="Arial"/>
                <a:cs typeface="Arial"/>
              </a:rPr>
              <a:t>2025-2026 Güz Dönemi – İç Mimarlık ve Çevre Tasarımı - 4. Sınıf Haftalık</a:t>
            </a:r>
            <a:r>
              <a:rPr kumimoji="0" lang="tr-TR" sz="15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Arial"/>
              </a:rPr>
              <a:t> Ders Programı </a:t>
            </a:r>
            <a:endParaRPr lang="tr-TR" sz="15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graphicFrame>
        <p:nvGraphicFramePr>
          <p:cNvPr id="6" name="Tablo 5">
            <a:extLst>
              <a:ext uri="{FF2B5EF4-FFF2-40B4-BE49-F238E27FC236}">
                <a16:creationId xmlns:a16="http://schemas.microsoft.com/office/drawing/2014/main" id="{15F4D2AB-FEA1-89B1-EDC9-0FDA55EAFC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1306486"/>
              </p:ext>
            </p:extLst>
          </p:nvPr>
        </p:nvGraphicFramePr>
        <p:xfrm>
          <a:off x="251520" y="620713"/>
          <a:ext cx="8640961" cy="4929463"/>
        </p:xfrm>
        <a:graphic>
          <a:graphicData uri="http://schemas.openxmlformats.org/drawingml/2006/table">
            <a:tbl>
              <a:tblPr/>
              <a:tblGrid>
                <a:gridCol w="790758">
                  <a:extLst>
                    <a:ext uri="{9D8B030D-6E8A-4147-A177-3AD203B41FA5}">
                      <a16:colId xmlns:a16="http://schemas.microsoft.com/office/drawing/2014/main" val="2161456406"/>
                    </a:ext>
                  </a:extLst>
                </a:gridCol>
                <a:gridCol w="612786">
                  <a:extLst>
                    <a:ext uri="{9D8B030D-6E8A-4147-A177-3AD203B41FA5}">
                      <a16:colId xmlns:a16="http://schemas.microsoft.com/office/drawing/2014/main" val="2341813544"/>
                    </a:ext>
                  </a:extLst>
                </a:gridCol>
                <a:gridCol w="704088">
                  <a:extLst>
                    <a:ext uri="{9D8B030D-6E8A-4147-A177-3AD203B41FA5}">
                      <a16:colId xmlns:a16="http://schemas.microsoft.com/office/drawing/2014/main" val="2963820864"/>
                    </a:ext>
                  </a:extLst>
                </a:gridCol>
                <a:gridCol w="667512">
                  <a:extLst>
                    <a:ext uri="{9D8B030D-6E8A-4147-A177-3AD203B41FA5}">
                      <a16:colId xmlns:a16="http://schemas.microsoft.com/office/drawing/2014/main" val="1552897425"/>
                    </a:ext>
                  </a:extLst>
                </a:gridCol>
                <a:gridCol w="968208">
                  <a:extLst>
                    <a:ext uri="{9D8B030D-6E8A-4147-A177-3AD203B41FA5}">
                      <a16:colId xmlns:a16="http://schemas.microsoft.com/office/drawing/2014/main" val="1926519158"/>
                    </a:ext>
                  </a:extLst>
                </a:gridCol>
                <a:gridCol w="701481">
                  <a:extLst>
                    <a:ext uri="{9D8B030D-6E8A-4147-A177-3AD203B41FA5}">
                      <a16:colId xmlns:a16="http://schemas.microsoft.com/office/drawing/2014/main" val="3346110498"/>
                    </a:ext>
                  </a:extLst>
                </a:gridCol>
                <a:gridCol w="718487">
                  <a:extLst>
                    <a:ext uri="{9D8B030D-6E8A-4147-A177-3AD203B41FA5}">
                      <a16:colId xmlns:a16="http://schemas.microsoft.com/office/drawing/2014/main" val="395753076"/>
                    </a:ext>
                  </a:extLst>
                </a:gridCol>
                <a:gridCol w="718487">
                  <a:extLst>
                    <a:ext uri="{9D8B030D-6E8A-4147-A177-3AD203B41FA5}">
                      <a16:colId xmlns:a16="http://schemas.microsoft.com/office/drawing/2014/main" val="431184233"/>
                    </a:ext>
                  </a:extLst>
                </a:gridCol>
                <a:gridCol w="718487">
                  <a:extLst>
                    <a:ext uri="{9D8B030D-6E8A-4147-A177-3AD203B41FA5}">
                      <a16:colId xmlns:a16="http://schemas.microsoft.com/office/drawing/2014/main" val="452218833"/>
                    </a:ext>
                  </a:extLst>
                </a:gridCol>
                <a:gridCol w="829146">
                  <a:extLst>
                    <a:ext uri="{9D8B030D-6E8A-4147-A177-3AD203B41FA5}">
                      <a16:colId xmlns:a16="http://schemas.microsoft.com/office/drawing/2014/main" val="1656360976"/>
                    </a:ext>
                  </a:extLst>
                </a:gridCol>
                <a:gridCol w="535550">
                  <a:extLst>
                    <a:ext uri="{9D8B030D-6E8A-4147-A177-3AD203B41FA5}">
                      <a16:colId xmlns:a16="http://schemas.microsoft.com/office/drawing/2014/main" val="2722988738"/>
                    </a:ext>
                  </a:extLst>
                </a:gridCol>
                <a:gridCol w="675971">
                  <a:extLst>
                    <a:ext uri="{9D8B030D-6E8A-4147-A177-3AD203B41FA5}">
                      <a16:colId xmlns:a16="http://schemas.microsoft.com/office/drawing/2014/main" val="2032289876"/>
                    </a:ext>
                  </a:extLst>
                </a:gridCol>
              </a:tblGrid>
              <a:tr h="22284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Saat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Pazartesi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Salı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Çarşamba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6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Perşembe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Cuma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Cumartesi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4566982"/>
                  </a:ext>
                </a:extLst>
              </a:tr>
              <a:tr h="22284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09:00-09:50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İÇM403 Tasarım Stüdyosu VII.01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INTD403 Tasarım Stüdyosu VII.01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İÇM403 Tasarım Stüdyosu VII.02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INTD403 Tasarım Stüdyosu VII.02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İÇM403 Tasarım Stüdyosu VII.03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INTD403 Tasarım Stüdyosu VII.03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İÇM403 Tasarım Stüdyosu VII.04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INTD403 Tasarım Stüdyosu VII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İÇM404 Bitirme Projesi.01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INTD404 Bitirme Projesi.1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İÇM404 Bitirme Projesi.02</a:t>
                      </a:r>
                      <a:b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INTD404 Bitirme Projesi</a:t>
                      </a:r>
                      <a:b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1196763"/>
                  </a:ext>
                </a:extLst>
              </a:tr>
              <a:tr h="51232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10:00-10:50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71209691"/>
                  </a:ext>
                </a:extLst>
              </a:tr>
              <a:tr h="46393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11:00-11:50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7459038"/>
                  </a:ext>
                </a:extLst>
              </a:tr>
              <a:tr h="2703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12:00-12:50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4772451"/>
                  </a:ext>
                </a:extLst>
              </a:tr>
              <a:tr h="38049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13:00-13:50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872962"/>
                  </a:ext>
                </a:extLst>
              </a:tr>
              <a:tr h="644164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14:00-14:50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İÇM403 Tasarım Stüdyosu VII.01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INTD403 Tasarım Stüdyosu VII.01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İÇM403 Tasarım Stüdyosu VII.02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INTD403 Tasarım Stüdyosu VII.02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İÇM403 Tasarım Stüdyosu VII.03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INTD403 Tasarım Stüdyosu VII.03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İÇM403 Tasarım Stüdyosu VII.04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INTD403 Tasarım Stüdyosu VII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İÇM404 Bitirme Projesi.01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INTD404 Bitirme Projesi.1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4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İÇM404 Bitirme Projesi.02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INTD404 Bitirme Projesi</a:t>
                      </a: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0119824"/>
                  </a:ext>
                </a:extLst>
              </a:tr>
              <a:tr h="40719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15:00-15:50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104469"/>
                  </a:ext>
                </a:extLst>
              </a:tr>
              <a:tr h="38049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16:00-16:50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3017476"/>
                  </a:ext>
                </a:extLst>
              </a:tr>
              <a:tr h="22284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17:00-17:50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35334263"/>
                  </a:ext>
                </a:extLst>
              </a:tr>
              <a:tr h="22284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18:00-18:50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4562145"/>
                  </a:ext>
                </a:extLst>
              </a:tr>
              <a:tr h="22284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19:00-19:50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3856287"/>
                  </a:ext>
                </a:extLst>
              </a:tr>
              <a:tr h="222843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20:00-20:50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180242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857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73B710-2919-2CE3-CC25-95FCD1F40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etin kutusu 2">
            <a:extLst>
              <a:ext uri="{FF2B5EF4-FFF2-40B4-BE49-F238E27FC236}">
                <a16:creationId xmlns:a16="http://schemas.microsoft.com/office/drawing/2014/main" id="{4D067AE1-5415-5516-6C27-213D6F887F7E}"/>
              </a:ext>
            </a:extLst>
          </p:cNvPr>
          <p:cNvSpPr txBox="1"/>
          <p:nvPr/>
        </p:nvSpPr>
        <p:spPr>
          <a:xfrm>
            <a:off x="107504" y="116632"/>
            <a:ext cx="8928991" cy="230832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>
              <a:buClr>
                <a:srgbClr val="ED7D31"/>
              </a:buClr>
              <a:buNone/>
              <a:defRPr/>
            </a:pPr>
            <a:r>
              <a:rPr lang="tr-TR" sz="1500" b="1">
                <a:solidFill>
                  <a:prstClr val="black"/>
                </a:solidFill>
                <a:latin typeface="Arial"/>
                <a:cs typeface="Arial"/>
              </a:rPr>
              <a:t>2025-2026 Güz Dönemi – İç Mimarlık ve Çevre Tasarımı – Alan Seçmeli Haftalık</a:t>
            </a:r>
            <a:r>
              <a:rPr kumimoji="0" lang="tr-TR" sz="15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cs typeface="Arial"/>
              </a:rPr>
              <a:t> Ders Programı </a:t>
            </a:r>
            <a:endParaRPr lang="tr-TR" sz="15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graphicFrame>
        <p:nvGraphicFramePr>
          <p:cNvPr id="2" name="Tablo 1">
            <a:extLst>
              <a:ext uri="{FF2B5EF4-FFF2-40B4-BE49-F238E27FC236}">
                <a16:creationId xmlns:a16="http://schemas.microsoft.com/office/drawing/2014/main" id="{373121C0-DFB0-5816-842E-2846AA0726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3030767"/>
              </p:ext>
            </p:extLst>
          </p:nvPr>
        </p:nvGraphicFramePr>
        <p:xfrm>
          <a:off x="356616" y="620712"/>
          <a:ext cx="8293606" cy="4448387"/>
        </p:xfrm>
        <a:graphic>
          <a:graphicData uri="http://schemas.openxmlformats.org/drawingml/2006/table">
            <a:tbl>
              <a:tblPr/>
              <a:tblGrid>
                <a:gridCol w="733180">
                  <a:extLst>
                    <a:ext uri="{9D8B030D-6E8A-4147-A177-3AD203B41FA5}">
                      <a16:colId xmlns:a16="http://schemas.microsoft.com/office/drawing/2014/main" val="1324168101"/>
                    </a:ext>
                  </a:extLst>
                </a:gridCol>
                <a:gridCol w="1107656">
                  <a:extLst>
                    <a:ext uri="{9D8B030D-6E8A-4147-A177-3AD203B41FA5}">
                      <a16:colId xmlns:a16="http://schemas.microsoft.com/office/drawing/2014/main" val="801659747"/>
                    </a:ext>
                  </a:extLst>
                </a:gridCol>
                <a:gridCol w="946038">
                  <a:extLst>
                    <a:ext uri="{9D8B030D-6E8A-4147-A177-3AD203B41FA5}">
                      <a16:colId xmlns:a16="http://schemas.microsoft.com/office/drawing/2014/main" val="2189135113"/>
                    </a:ext>
                  </a:extLst>
                </a:gridCol>
                <a:gridCol w="906620">
                  <a:extLst>
                    <a:ext uri="{9D8B030D-6E8A-4147-A177-3AD203B41FA5}">
                      <a16:colId xmlns:a16="http://schemas.microsoft.com/office/drawing/2014/main" val="1342909825"/>
                    </a:ext>
                  </a:extLst>
                </a:gridCol>
                <a:gridCol w="1037686">
                  <a:extLst>
                    <a:ext uri="{9D8B030D-6E8A-4147-A177-3AD203B41FA5}">
                      <a16:colId xmlns:a16="http://schemas.microsoft.com/office/drawing/2014/main" val="454864581"/>
                    </a:ext>
                  </a:extLst>
                </a:gridCol>
                <a:gridCol w="931257">
                  <a:extLst>
                    <a:ext uri="{9D8B030D-6E8A-4147-A177-3AD203B41FA5}">
                      <a16:colId xmlns:a16="http://schemas.microsoft.com/office/drawing/2014/main" val="1546986075"/>
                    </a:ext>
                  </a:extLst>
                </a:gridCol>
                <a:gridCol w="931257">
                  <a:extLst>
                    <a:ext uri="{9D8B030D-6E8A-4147-A177-3AD203B41FA5}">
                      <a16:colId xmlns:a16="http://schemas.microsoft.com/office/drawing/2014/main" val="2104167292"/>
                    </a:ext>
                  </a:extLst>
                </a:gridCol>
                <a:gridCol w="931257">
                  <a:extLst>
                    <a:ext uri="{9D8B030D-6E8A-4147-A177-3AD203B41FA5}">
                      <a16:colId xmlns:a16="http://schemas.microsoft.com/office/drawing/2014/main" val="3408965965"/>
                    </a:ext>
                  </a:extLst>
                </a:gridCol>
                <a:gridCol w="768655">
                  <a:extLst>
                    <a:ext uri="{9D8B030D-6E8A-4147-A177-3AD203B41FA5}">
                      <a16:colId xmlns:a16="http://schemas.microsoft.com/office/drawing/2014/main" val="1391233833"/>
                    </a:ext>
                  </a:extLst>
                </a:gridCol>
              </a:tblGrid>
              <a:tr h="13179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Pazartesi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Salı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Çarşamba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Perşembe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Cuma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Cumartesi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8480888"/>
                  </a:ext>
                </a:extLst>
              </a:tr>
              <a:tr h="13179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09:00-09:50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INTD355 </a:t>
                      </a: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İleri Anlatım Pratikleri  </a:t>
                      </a: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İÇM350 İleri Anlatım Pratikleri </a:t>
                      </a: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MİM456 Yapay Zeka ve Tasarımı </a:t>
                      </a: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MİM454 Mekan Aydınlatması</a:t>
                      </a: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2835228"/>
                  </a:ext>
                </a:extLst>
              </a:tr>
              <a:tr h="78342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10:00-10:50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İÇM478 Yönlendirme Tasarımı</a:t>
                      </a:r>
                      <a:b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INTD425 Yönlendirme Tasarımı</a:t>
                      </a:r>
                      <a:b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İÇM353 Portfolyo Tasarımı 0.1</a:t>
                      </a:r>
                      <a:b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INTD354 Portfolyo Tasarımı 0.1</a:t>
                      </a:r>
                      <a:b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57255797"/>
                  </a:ext>
                </a:extLst>
              </a:tr>
              <a:tr h="47383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11:00-11:50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İÇM453 Evrensel Tasarım İlkeleri</a:t>
                      </a: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INTD474 Evrensel Tasarım İlkeleri</a:t>
                      </a: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62623806"/>
                  </a:ext>
                </a:extLst>
              </a:tr>
              <a:tr h="63779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12:00-12:50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5918969"/>
                  </a:ext>
                </a:extLst>
              </a:tr>
              <a:tr h="22503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13:00-13:50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40641363"/>
                  </a:ext>
                </a:extLst>
              </a:tr>
              <a:tr h="38098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14:00-14:50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İÇM450 Detay Çözümleme</a:t>
                      </a: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INTD485 Detay Çözümleme</a:t>
                      </a: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İÇM380 Kent, Konut ve İnsan </a:t>
                      </a: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26658731"/>
                  </a:ext>
                </a:extLst>
              </a:tr>
              <a:tr h="730655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15:00-15:50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İÇM463 Tasarımda Güneş Kontrolü</a:t>
                      </a: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br>
                        <a:rPr lang="tr-TR" sz="700" b="0" i="0" u="none" strike="noStrike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INTD490 Tasarımda Güneş Kontrolü</a:t>
                      </a:r>
                      <a:b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</a:br>
                      <a:endParaRPr lang="tr-TR" sz="7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İÇM353 Portfolyo Tasarımı 0.2</a:t>
                      </a:r>
                    </a:p>
                    <a:p>
                      <a:pPr algn="ctr" fontAlgn="b">
                        <a:buNone/>
                      </a:pPr>
                      <a:endParaRPr lang="tr-T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algn="ctr" fontAlgn="b">
                        <a:buNone/>
                      </a:pP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INTD354 Portfolyo Tasarımı 0.2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1607772"/>
                  </a:ext>
                </a:extLst>
              </a:tr>
              <a:tr h="380981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16:00-16:50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ctr">
                        <a:buNone/>
                      </a:pPr>
                      <a:endParaRPr lang="tr-TR" sz="7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8758750"/>
                  </a:ext>
                </a:extLst>
              </a:tr>
              <a:tr h="13179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17:00-17:50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6049989"/>
                  </a:ext>
                </a:extLst>
              </a:tr>
              <a:tr h="13179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18:00-18:50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r-TR" sz="7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7324499"/>
                  </a:ext>
                </a:extLst>
              </a:tr>
              <a:tr h="13179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19:00-19:50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241238"/>
                  </a:ext>
                </a:extLst>
              </a:tr>
              <a:tr h="131796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20:00-20:50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r-TR" sz="7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tr-TR" sz="7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62538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1674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is Teması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2f5d446-2419-4e90-b57f-299113e643d1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Belge" ma:contentTypeID="0x010100F226F81E79033944A7DB8CCC1AEF8EBE" ma:contentTypeVersion="18" ma:contentTypeDescription="Yeni belge oluşturun." ma:contentTypeScope="" ma:versionID="554c2bdfb4b7caa37b59553df4f7a8d3">
  <xsd:schema xmlns:xsd="http://www.w3.org/2001/XMLSchema" xmlns:xs="http://www.w3.org/2001/XMLSchema" xmlns:p="http://schemas.microsoft.com/office/2006/metadata/properties" xmlns:ns3="f2f5d446-2419-4e90-b57f-299113e643d1" xmlns:ns4="687dd9a5-9f05-44e7-9dc0-8e5799c96fac" targetNamespace="http://schemas.microsoft.com/office/2006/metadata/properties" ma:root="true" ma:fieldsID="21e07df1fe23a28b48f17ac2c21190e7" ns3:_="" ns4:_="">
    <xsd:import namespace="f2f5d446-2419-4e90-b57f-299113e643d1"/>
    <xsd:import namespace="687dd9a5-9f05-44e7-9dc0-8e5799c96fa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f5d446-2419-4e90-b57f-299113e643d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7dd9a5-9f05-44e7-9dc0-8e5799c96f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Paylaşılanla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Ayrıntıları ile Paylaşıldı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7" nillable="true" ma:displayName="İpucu Paylaşımı Karması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İçerik Türü"/>
        <xsd:element ref="dc:title" minOccurs="0" maxOccurs="1" ma:index="4" ma:displayName="Başlı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D678E86-DED2-4F0E-925B-D1B893132690}">
  <ds:schemaRefs>
    <ds:schemaRef ds:uri="687dd9a5-9f05-44e7-9dc0-8e5799c96fac"/>
    <ds:schemaRef ds:uri="f2f5d446-2419-4e90-b57f-299113e643d1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F90BAE49-4120-49E7-85DA-8E02604749C6}">
  <ds:schemaRefs>
    <ds:schemaRef ds:uri="687dd9a5-9f05-44e7-9dc0-8e5799c96fac"/>
    <ds:schemaRef ds:uri="f2f5d446-2419-4e90-b57f-299113e643d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05F80B1C-ADB6-4ED1-977E-A9F8976AD21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</TotalTime>
  <Words>1296</Words>
  <Application>Microsoft Office PowerPoint</Application>
  <PresentationFormat>Ekran Gösterisi (4:3)</PresentationFormat>
  <Paragraphs>341</Paragraphs>
  <Slides>5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Wingdings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Bartu Seçilmiş</dc:creator>
  <cp:lastModifiedBy>Arş. Gör. Doğa Hazal GÜNAYDIN</cp:lastModifiedBy>
  <cp:revision>10</cp:revision>
  <cp:lastPrinted>2022-02-24T09:20:43Z</cp:lastPrinted>
  <dcterms:created xsi:type="dcterms:W3CDTF">2021-04-20T12:55:35Z</dcterms:created>
  <dcterms:modified xsi:type="dcterms:W3CDTF">2026-10-02T08:06:50Z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0x010100F226F81E79033944A7DB8CCC1AEF8EBE</vt:lpwstr>
  </property>
</Properties>
</file>